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E6C3FA-F7DF-4A53-8232-DB38821B218C}">
  <a:tblStyle styleId="{6FE6C3FA-F7DF-4A53-8232-DB38821B21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DB61874-92D2-4468-B597-67F43D128D6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190998F-41CA-437F-9098-12052FF77562}" styleName="Table_2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E6E6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6E6E6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4dafb2a5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44dafb2a59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3a41ec4b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3a41ec4b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3a41ec4b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3a41ec4b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4dafb2a59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44dafb2a59_1_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f81d8d8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6f81d8d8b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4dafb2a59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44dafb2a59_1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f81d8d8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6f81d8d8b6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f81d8d8b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6f81d8d8b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f81d8d8b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6f81d8d8b6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dafb2a59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44dafb2a59_1_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939e5ad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f939e5ad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4dafb2a5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44dafb2a59_1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f939e5ad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f939e5ad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f939e5ad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f939e5ad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f9463b7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6f9463b7ae_0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f9463b7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6f9463b7ae_0_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939e5ad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939e5ad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f9463b7a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6f9463b7ae_0_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1a5e725a6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1a5e725a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4dafb2a59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44dafb2a59_1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4dafb2a59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44dafb2a59_1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1429828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1429828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4dafb2a59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44dafb2a59_1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1429828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1429828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4dafb2a5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44dafb2a59_1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4dafb2a59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44dafb2a59_1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3a41ec4b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3a41ec4b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3a41ec4b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3a41ec4b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3a41ec4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3a41ec4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3a41ec4b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3a41ec4b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3a41ec4b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3a41ec4b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://127.0.0.1:5000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68500" y="-6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I</a:t>
            </a:r>
            <a:r>
              <a:rPr b="1" lang="zh-CN"/>
              <a:t>nstall &amp; Run Flask</a:t>
            </a:r>
            <a:endParaRPr b="1"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40227" l="0" r="0" t="0"/>
          <a:stretch/>
        </p:blipFill>
        <p:spPr>
          <a:xfrm>
            <a:off x="617125" y="1081954"/>
            <a:ext cx="5734050" cy="21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368500" y="705525"/>
            <a:ext cx="6231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Step 1: I</a:t>
            </a:r>
            <a:r>
              <a:rPr lang="zh-CN" sz="1800">
                <a:solidFill>
                  <a:schemeClr val="dk1"/>
                </a:solidFill>
              </a:rPr>
              <a:t>nstall Flask by following command.</a:t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1631725" y="1081950"/>
            <a:ext cx="1454400" cy="13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368500" y="3316075"/>
            <a:ext cx="87756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Step 2: Run Flask web application by app.py.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Flask starts a built-in development server and running on: </a:t>
            </a:r>
            <a:r>
              <a:rPr lang="zh-CN" sz="1800" u="sng">
                <a:solidFill>
                  <a:schemeClr val="hlink"/>
                </a:solidFill>
                <a:hlinkClick r:id="rId4"/>
              </a:rPr>
              <a:t>http://127.0.0.1:5000/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This means the server is running locally inside the EC2 instance.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22801" l="0" r="0" t="61184"/>
          <a:stretch/>
        </p:blipFill>
        <p:spPr>
          <a:xfrm>
            <a:off x="617125" y="4556575"/>
            <a:ext cx="5734050" cy="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617125" y="3148900"/>
            <a:ext cx="5602500" cy="13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1631725" y="4586650"/>
            <a:ext cx="1454400" cy="13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Application Output</a:t>
            </a:r>
            <a:endParaRPr b="1"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628650" y="1369228"/>
            <a:ext cx="7886700" cy="87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</a:rPr>
              <a:t>Public IPv4 Address:</a:t>
            </a:r>
            <a:r>
              <a:rPr lang="zh-CN">
                <a:solidFill>
                  <a:schemeClr val="dk1"/>
                </a:solidFill>
              </a:rPr>
              <a:t> 44.204.74.240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CN">
                <a:solidFill>
                  <a:schemeClr val="dk1"/>
                </a:solidFill>
              </a:rPr>
              <a:t>URL</a:t>
            </a:r>
            <a:r>
              <a:rPr lang="zh-CN">
                <a:solidFill>
                  <a:schemeClr val="dk1"/>
                </a:solidFill>
              </a:rPr>
              <a:t>：</a:t>
            </a:r>
            <a:r>
              <a:rPr lang="zh-CN">
                <a:solidFill>
                  <a:schemeClr val="dk1"/>
                </a:solidFill>
              </a:rPr>
              <a:t>http://44.204.74.240:5000/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78503" l="0" r="0" t="0"/>
          <a:stretch/>
        </p:blipFill>
        <p:spPr>
          <a:xfrm>
            <a:off x="628650" y="2423800"/>
            <a:ext cx="82794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628650" y="3287100"/>
            <a:ext cx="83577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In this part,we successfully deployed a basic Flask application on EC2 instance, configured initial firewall settings, and ensured public accessibility via port 5000.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This foundational setup will support further stages of vulnerability scanning, risk analysis, and remediation.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Play"/>
              <a:buNone/>
            </a:pPr>
            <a:r>
              <a:rPr b="1" lang="zh-CN"/>
              <a:t>Conduct a baseline security review of the deployment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zh-CN"/>
              <a:t>What is a Baseline Review 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7777"/>
              <a:buChar char="●"/>
            </a:pPr>
            <a:r>
              <a:rPr lang="zh-CN">
                <a:solidFill>
                  <a:schemeClr val="dk1"/>
                </a:solidFill>
              </a:rPr>
              <a:t> A manual, foundational security inspection performed </a:t>
            </a:r>
            <a:r>
              <a:rPr b="1" lang="zh-CN">
                <a:solidFill>
                  <a:schemeClr val="dk1"/>
                </a:solidFill>
              </a:rPr>
              <a:t>before</a:t>
            </a:r>
            <a:r>
              <a:rPr lang="zh-CN">
                <a:solidFill>
                  <a:schemeClr val="dk1"/>
                </a:solidFill>
              </a:rPr>
              <a:t> any automated scanning.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77777"/>
              <a:buChar char="●"/>
            </a:pPr>
            <a:r>
              <a:rPr b="1" lang="zh-CN">
                <a:solidFill>
                  <a:schemeClr val="dk1"/>
                </a:solidFill>
              </a:rPr>
              <a:t>Why it's the first step: </a:t>
            </a:r>
            <a:r>
              <a:rPr lang="zh-CN">
                <a:solidFill>
                  <a:schemeClr val="dk1"/>
                </a:solidFill>
              </a:rPr>
              <a:t>"low-hanging fruit"</a:t>
            </a:r>
            <a:endParaRPr b="1">
              <a:solidFill>
                <a:schemeClr val="dk1"/>
              </a:solidFill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 sz="1832">
                <a:solidFill>
                  <a:schemeClr val="dk1"/>
                </a:solidFill>
              </a:rPr>
              <a:t>Identify obvious, easy-to-fix issues </a:t>
            </a:r>
            <a:endParaRPr sz="1832">
              <a:solidFill>
                <a:schemeClr val="dk1"/>
              </a:solidFill>
            </a:endParaRPr>
          </a:p>
          <a:p>
            <a:pPr indent="-3362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 sz="1832">
                <a:solidFill>
                  <a:schemeClr val="dk1"/>
                </a:solidFill>
              </a:rPr>
              <a:t>Catch critical risks automated tools might miss</a:t>
            </a:r>
            <a:endParaRPr sz="183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zh-CN"/>
              <a:t>Our Methodology: Simple, Effective Commands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628650" y="1167520"/>
            <a:ext cx="78867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zh-CN">
                <a:solidFill>
                  <a:schemeClr val="dk1"/>
                </a:solidFill>
              </a:rPr>
              <a:t>We focused on two key areas: network exposure and running services.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628650" y="1651725"/>
            <a:ext cx="7886700" cy="2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AutoNum type="arabicPeriod"/>
            </a:pPr>
            <a:r>
              <a:rPr lang="zh-CN">
                <a:solidFill>
                  <a:srgbClr val="24292F"/>
                </a:solidFill>
              </a:rPr>
              <a:t>Inspecting Open Ports:</a:t>
            </a:r>
            <a:endParaRPr>
              <a:solidFill>
                <a:srgbClr val="24292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zh-CN">
                <a:solidFill>
                  <a:srgbClr val="24292F"/>
                </a:solidFill>
              </a:rPr>
              <a:t>Command: </a:t>
            </a:r>
            <a:r>
              <a:rPr b="1" lang="zh-CN" sz="12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sudo ss -tuln</a:t>
            </a:r>
            <a:endParaRPr b="1" sz="12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zh-CN">
                <a:solidFill>
                  <a:srgbClr val="24292F"/>
                </a:solidFill>
              </a:rPr>
              <a:t>Purpose: To see exactly which network ports were listening for connections from the internet.</a:t>
            </a:r>
            <a:br>
              <a:rPr lang="zh-CN">
                <a:solidFill>
                  <a:srgbClr val="24292F"/>
                </a:solidFill>
              </a:rPr>
            </a:br>
            <a:endParaRPr>
              <a:solidFill>
                <a:srgbClr val="24292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AutoNum type="arabicPeriod"/>
            </a:pPr>
            <a:r>
              <a:rPr lang="zh-CN">
                <a:solidFill>
                  <a:srgbClr val="24292F"/>
                </a:solidFill>
              </a:rPr>
              <a:t>Auditing Running Services:</a:t>
            </a:r>
            <a:endParaRPr>
              <a:solidFill>
                <a:srgbClr val="24292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zh-CN">
                <a:solidFill>
                  <a:srgbClr val="24292F"/>
                </a:solidFill>
              </a:rPr>
              <a:t>Command: </a:t>
            </a:r>
            <a:r>
              <a:rPr b="1" lang="zh-CN" sz="12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systemctl list-units --type=service --state=running</a:t>
            </a:r>
            <a:endParaRPr b="1" sz="12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zh-CN">
                <a:solidFill>
                  <a:srgbClr val="24292F"/>
                </a:solidFill>
              </a:rPr>
              <a:t>Purpose: To identify every process and service running on the server.</a:t>
            </a:r>
            <a:endParaRPr>
              <a:solidFill>
                <a:srgbClr val="24292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zh-CN"/>
              <a:t>Findings - 1: Network Exposure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628650" y="1369220"/>
            <a:ext cx="7886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zh-CN">
                <a:solidFill>
                  <a:schemeClr val="dk1"/>
                </a:solidFill>
              </a:rPr>
              <a:t>Our port scan revealed two key findings: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72" name="Google Shape;172;p28"/>
          <p:cNvGraphicFramePr/>
          <p:nvPr/>
        </p:nvGraphicFramePr>
        <p:xfrm>
          <a:off x="263075" y="334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{1DB61874-92D2-4468-B597-67F43D128D60}</a:tableStyleId>
              </a:tblPr>
              <a:tblGrid>
                <a:gridCol w="563925"/>
                <a:gridCol w="882350"/>
                <a:gridCol w="2183150"/>
                <a:gridCol w="791400"/>
              </a:tblGrid>
              <a:tr h="36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>
                          <a:solidFill>
                            <a:srgbClr val="24292F"/>
                          </a:solidFill>
                        </a:rPr>
                        <a:t>Port</a:t>
                      </a:r>
                      <a:endParaRPr b="1"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>
                          <a:solidFill>
                            <a:srgbClr val="24292F"/>
                          </a:solidFill>
                        </a:rPr>
                        <a:t>Service</a:t>
                      </a:r>
                      <a:endParaRPr b="1"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>
                          <a:solidFill>
                            <a:srgbClr val="24292F"/>
                          </a:solidFill>
                        </a:rPr>
                        <a:t>Exposure</a:t>
                      </a:r>
                      <a:endParaRPr b="1"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>
                          <a:solidFill>
                            <a:srgbClr val="24292F"/>
                          </a:solidFill>
                        </a:rPr>
                        <a:t>Risk</a:t>
                      </a:r>
                      <a:endParaRPr b="1"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24292F"/>
                          </a:solidFill>
                        </a:rPr>
                        <a:t>22</a:t>
                      </a:r>
                      <a:endParaRPr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24292F"/>
                          </a:solidFill>
                        </a:rPr>
                        <a:t>SSH</a:t>
                      </a:r>
                      <a:endParaRPr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24292F"/>
                          </a:solidFill>
                        </a:rPr>
                        <a:t>Open to the World (0.0.0.0/0)</a:t>
                      </a:r>
                      <a:endParaRPr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24292F"/>
                          </a:solidFill>
                        </a:rPr>
                        <a:t>High</a:t>
                      </a:r>
                      <a:endParaRPr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24292F"/>
                          </a:solidFill>
                        </a:rPr>
                        <a:t>5000</a:t>
                      </a:r>
                      <a:endParaRPr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24292F"/>
                          </a:solidFill>
                        </a:rPr>
                        <a:t>Flask App</a:t>
                      </a:r>
                      <a:endParaRPr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24292F"/>
                          </a:solidFill>
                        </a:rPr>
                        <a:t>Exposed when running</a:t>
                      </a:r>
                      <a:endParaRPr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24292F"/>
                          </a:solidFill>
                        </a:rPr>
                        <a:t>Medium</a:t>
                      </a:r>
                      <a:endParaRPr sz="1100">
                        <a:solidFill>
                          <a:srgbClr val="24292F"/>
                        </a:solidFill>
                      </a:endParaRPr>
                    </a:p>
                  </a:txBody>
                  <a:tcPr marT="57150" marB="57150" marR="123825" marL="123825">
                    <a:lnL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D0D7D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p28"/>
          <p:cNvSpPr txBox="1"/>
          <p:nvPr/>
        </p:nvSpPr>
        <p:spPr>
          <a:xfrm>
            <a:off x="628650" y="1752150"/>
            <a:ext cx="7886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zh-CN"/>
              <a:t>The Critical Risk:</a:t>
            </a:r>
            <a:br>
              <a:rPr lang="zh-CN"/>
            </a:br>
            <a:r>
              <a:rPr lang="zh-CN"/>
              <a:t>SSH access was completely unrestricted</a:t>
            </a:r>
            <a:r>
              <a:rPr lang="zh-CN"/>
              <a:t>, leaving the server vulnerable to brute-force attacks from anywhere in the world.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/>
              <a:t>No unexpected ports, like for a database, were open.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525" y="3341000"/>
            <a:ext cx="40807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4872825" y="4235125"/>
            <a:ext cx="3576000" cy="21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zh-CN"/>
              <a:t>Findings - 2: System Services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628650" y="1167495"/>
            <a:ext cx="78867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zh-CN">
                <a:solidFill>
                  <a:schemeClr val="dk1"/>
                </a:solidFill>
              </a:rPr>
              <a:t>The audit of running services showed: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25600" y="1739525"/>
            <a:ext cx="43095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b="1" lang="zh-CN" sz="1200">
                <a:solidFill>
                  <a:srgbClr val="24292F"/>
                </a:solidFill>
              </a:rPr>
              <a:t>Expected Services:</a:t>
            </a:r>
            <a:r>
              <a:rPr lang="zh-CN" sz="1200">
                <a:solidFill>
                  <a:srgbClr val="24292F"/>
                </a:solidFill>
              </a:rPr>
              <a:t> All core system services (</a:t>
            </a:r>
            <a:r>
              <a:rPr lang="zh-CN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systemd</a:t>
            </a:r>
            <a:r>
              <a:rPr lang="zh-CN" sz="1200">
                <a:solidFill>
                  <a:srgbClr val="24292F"/>
                </a:solidFill>
              </a:rPr>
              <a:t>, </a:t>
            </a:r>
            <a:r>
              <a:rPr lang="zh-CN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cron</a:t>
            </a:r>
            <a:r>
              <a:rPr lang="zh-CN" sz="1200">
                <a:solidFill>
                  <a:srgbClr val="24292F"/>
                </a:solidFill>
              </a:rPr>
              <a:t>, </a:t>
            </a:r>
            <a:r>
              <a:rPr lang="zh-CN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rsyslog</a:t>
            </a:r>
            <a:r>
              <a:rPr lang="zh-CN" sz="1200">
                <a:solidFill>
                  <a:srgbClr val="24292F"/>
                </a:solidFill>
              </a:rPr>
              <a:t>) and the required AWS management agents (</a:t>
            </a:r>
            <a:r>
              <a:rPr lang="zh-CN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snap.amazon-ssm-agent</a:t>
            </a:r>
            <a:r>
              <a:rPr lang="zh-CN" sz="1200">
                <a:solidFill>
                  <a:srgbClr val="24292F"/>
                </a:solidFill>
              </a:rPr>
              <a:t>) were running correctly.</a:t>
            </a:r>
            <a:endParaRPr sz="1200">
              <a:solidFill>
                <a:srgbClr val="24292F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b="1" lang="zh-CN" sz="1200">
                <a:solidFill>
                  <a:srgbClr val="24292F"/>
                </a:solidFill>
              </a:rPr>
              <a:t>Unnecessary Services:</a:t>
            </a:r>
            <a:r>
              <a:rPr lang="zh-CN" sz="1200">
                <a:solidFill>
                  <a:srgbClr val="24292F"/>
                </a:solidFill>
              </a:rPr>
              <a:t> </a:t>
            </a:r>
            <a:r>
              <a:rPr b="1" i="1" lang="zh-CN" sz="10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multipathd</a:t>
            </a:r>
            <a:r>
              <a:rPr b="1" i="1" lang="zh-CN" sz="1200">
                <a:solidFill>
                  <a:srgbClr val="CC0000"/>
                </a:solidFill>
              </a:rPr>
              <a:t> </a:t>
            </a:r>
            <a:r>
              <a:rPr lang="zh-CN" sz="1200">
                <a:solidFill>
                  <a:srgbClr val="24292F"/>
                </a:solidFill>
              </a:rPr>
              <a:t>&amp; </a:t>
            </a:r>
            <a:r>
              <a:rPr b="1" i="1" lang="zh-CN" sz="10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packagekit</a:t>
            </a:r>
            <a:r>
              <a:rPr lang="zh-CN" sz="1200">
                <a:solidFill>
                  <a:srgbClr val="24292F"/>
                </a:solidFill>
              </a:rPr>
              <a:t>, active but not needed for our application.</a:t>
            </a:r>
            <a:endParaRPr sz="1200">
              <a:solidFill>
                <a:srgbClr val="24292F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24292F"/>
                </a:solidFill>
              </a:rPr>
              <a:t>Risk:</a:t>
            </a:r>
            <a:r>
              <a:rPr lang="zh-CN" sz="1200">
                <a:solidFill>
                  <a:srgbClr val="24292F"/>
                </a:solidFill>
              </a:rPr>
              <a:t> While low, these services increase the system's potential "attack surface."</a:t>
            </a:r>
            <a:endParaRPr sz="1200">
              <a:solidFill>
                <a:srgbClr val="24292F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zh-CN" sz="1200">
                <a:solidFill>
                  <a:srgbClr val="24292F"/>
                </a:solidFill>
              </a:rPr>
              <a:t>No suspicious or unauthorized third-party software was found.</a:t>
            </a:r>
            <a:endParaRPr sz="1200">
              <a:solidFill>
                <a:srgbClr val="24292F"/>
              </a:solidFill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500" y="1977100"/>
            <a:ext cx="4110351" cy="24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4944400" y="2673950"/>
            <a:ext cx="917700" cy="8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4944400" y="2874950"/>
            <a:ext cx="917700" cy="8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zh-CN"/>
              <a:t>Key Recommendations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628650" y="1369220"/>
            <a:ext cx="7886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zh-CN">
                <a:solidFill>
                  <a:schemeClr val="dk1"/>
                </a:solidFill>
              </a:rPr>
              <a:t>Based on our baseline review, we made two immediate recommendations: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668100" y="1903450"/>
            <a:ext cx="71523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zh-CN" sz="1500">
                <a:solidFill>
                  <a:schemeClr val="dk1"/>
                </a:solidFill>
              </a:rPr>
              <a:t>Lock Down SSH: Immediately restrict SSH access in the AWS Security Group to allow connections only from trusted IP addresses. This follows the principle of least privilege.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500"/>
              <a:buAutoNum type="arabicPeriod"/>
            </a:pPr>
            <a:r>
              <a:rPr lang="zh-CN" sz="1500">
                <a:solidFill>
                  <a:schemeClr val="dk1"/>
                </a:solidFill>
              </a:rPr>
              <a:t>Reduce Attack Surface: Disable the unused </a:t>
            </a:r>
            <a:r>
              <a:rPr lang="zh-C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multipathd</a:t>
            </a:r>
            <a:r>
              <a:rPr lang="zh-CN" sz="1500">
                <a:solidFill>
                  <a:schemeClr val="dk1"/>
                </a:solidFill>
              </a:rPr>
              <a:t> and </a:t>
            </a:r>
            <a:r>
              <a:rPr lang="zh-C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packagekit</a:t>
            </a:r>
            <a:r>
              <a:rPr lang="zh-CN" sz="1500">
                <a:solidFill>
                  <a:schemeClr val="dk1"/>
                </a:solidFill>
              </a:rPr>
              <a:t> services.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956400" y="3815925"/>
            <a:ext cx="7231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rgbClr val="24292F"/>
                </a:solidFill>
                <a:highlight>
                  <a:srgbClr val="FFFFFF"/>
                </a:highlight>
              </a:rPr>
              <a:t>Conclusion:</a:t>
            </a:r>
            <a:r>
              <a:rPr lang="zh-CN" sz="1500">
                <a:solidFill>
                  <a:srgbClr val="24292F"/>
                </a:solidFill>
                <a:highlight>
                  <a:srgbClr val="FFFFFF"/>
                </a:highlight>
              </a:rPr>
              <a:t> This initial manual review was fast, simple, and revealed critical vulnerabilities that we could address before moving on to deeper, automated scans.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</a:pPr>
            <a:r>
              <a:rPr b="1" lang="zh-CN"/>
              <a:t>Run vulnerability scans using tools by Nmap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What is Nmap?</a:t>
            </a:r>
            <a:endParaRPr b="1"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100">
                <a:solidFill>
                  <a:schemeClr val="dk1"/>
                </a:solidFill>
              </a:rPr>
              <a:t>Nmap</a:t>
            </a:r>
            <a:r>
              <a:rPr lang="zh-CN" sz="2100">
                <a:solidFill>
                  <a:schemeClr val="dk1"/>
                </a:solidFill>
              </a:rPr>
              <a:t> (</a:t>
            </a:r>
            <a:r>
              <a:rPr b="1" lang="zh-CN" sz="2100">
                <a:solidFill>
                  <a:schemeClr val="dk1"/>
                </a:solidFill>
              </a:rPr>
              <a:t>Network Mapper</a:t>
            </a:r>
            <a:r>
              <a:rPr lang="zh-CN" sz="2100">
                <a:solidFill>
                  <a:schemeClr val="dk1"/>
                </a:solidFill>
              </a:rPr>
              <a:t>) is a free, open-source tool used for: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b="1" lang="zh-CN" sz="2100">
                <a:solidFill>
                  <a:schemeClr val="dk1"/>
                </a:solidFill>
              </a:rPr>
              <a:t>Network discovery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zh-CN" sz="2100">
                <a:solidFill>
                  <a:schemeClr val="dk1"/>
                </a:solidFill>
              </a:rPr>
              <a:t>Security auditing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zh-CN" sz="2100">
                <a:solidFill>
                  <a:schemeClr val="dk1"/>
                </a:solidFill>
              </a:rPr>
              <a:t>Port scanning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zh-CN" sz="2100">
                <a:solidFill>
                  <a:schemeClr val="dk1"/>
                </a:solidFill>
              </a:rPr>
              <a:t>Service/version detection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zh-CN" sz="2100">
                <a:solidFill>
                  <a:schemeClr val="dk1"/>
                </a:solidFill>
              </a:rPr>
              <a:t>Operating system fingerprinting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/>
              <a:t>What do Nmap do?</a:t>
            </a:r>
            <a:endParaRPr b="1" sz="3300"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100">
                <a:solidFill>
                  <a:schemeClr val="dk1"/>
                </a:solidFill>
              </a:rPr>
              <a:t>Nmap scans a target host (like a server or a group of IP addresses) and tells you: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100">
                <a:solidFill>
                  <a:schemeClr val="dk1"/>
                </a:solidFill>
              </a:rPr>
              <a:t>Which </a:t>
            </a:r>
            <a:r>
              <a:rPr b="1" lang="zh-CN" sz="2100">
                <a:solidFill>
                  <a:schemeClr val="dk1"/>
                </a:solidFill>
                <a:highlight>
                  <a:srgbClr val="FFFF00"/>
                </a:highlight>
              </a:rPr>
              <a:t>ports</a:t>
            </a:r>
            <a:r>
              <a:rPr lang="zh-CN" sz="2100">
                <a:solidFill>
                  <a:schemeClr val="dk1"/>
                </a:solidFill>
              </a:rPr>
              <a:t> are </a:t>
            </a:r>
            <a:r>
              <a:rPr b="1" lang="zh-CN" sz="2100">
                <a:solidFill>
                  <a:schemeClr val="dk1"/>
                </a:solidFill>
              </a:rPr>
              <a:t>open</a:t>
            </a:r>
            <a:r>
              <a:rPr lang="zh-CN" sz="2100">
                <a:solidFill>
                  <a:schemeClr val="dk1"/>
                </a:solidFill>
              </a:rPr>
              <a:t>, </a:t>
            </a:r>
            <a:r>
              <a:rPr b="1" lang="zh-CN" sz="2100">
                <a:solidFill>
                  <a:schemeClr val="dk1"/>
                </a:solidFill>
              </a:rPr>
              <a:t>closed</a:t>
            </a:r>
            <a:r>
              <a:rPr lang="zh-CN" sz="2100">
                <a:solidFill>
                  <a:schemeClr val="dk1"/>
                </a:solidFill>
              </a:rPr>
              <a:t>, or </a:t>
            </a:r>
            <a:r>
              <a:rPr b="1" lang="zh-CN" sz="2100">
                <a:solidFill>
                  <a:schemeClr val="dk1"/>
                </a:solidFill>
              </a:rPr>
              <a:t>filtered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>
                <a:solidFill>
                  <a:schemeClr val="dk1"/>
                </a:solidFill>
              </a:rPr>
              <a:t>What </a:t>
            </a:r>
            <a:r>
              <a:rPr b="1" lang="zh-CN" sz="2100">
                <a:solidFill>
                  <a:schemeClr val="dk1"/>
                </a:solidFill>
                <a:highlight>
                  <a:srgbClr val="FFFF00"/>
                </a:highlight>
              </a:rPr>
              <a:t>services</a:t>
            </a:r>
            <a:r>
              <a:rPr lang="zh-CN" sz="2100">
                <a:solidFill>
                  <a:schemeClr val="dk1"/>
                </a:solidFill>
              </a:rPr>
              <a:t> (e.g., SSH, HTTP, FTP) are running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>
                <a:solidFill>
                  <a:schemeClr val="dk1"/>
                </a:solidFill>
              </a:rPr>
              <a:t>What </a:t>
            </a:r>
            <a:r>
              <a:rPr b="1" lang="zh-CN" sz="2100">
                <a:solidFill>
                  <a:schemeClr val="dk1"/>
                </a:solidFill>
                <a:highlight>
                  <a:srgbClr val="FFFF00"/>
                </a:highlight>
              </a:rPr>
              <a:t>versions</a:t>
            </a:r>
            <a:r>
              <a:rPr lang="zh-CN" sz="2100">
                <a:solidFill>
                  <a:schemeClr val="dk1"/>
                </a:solidFill>
              </a:rPr>
              <a:t> those services are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/>
              <a:t>Why is important in Security?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900">
                <a:solidFill>
                  <a:schemeClr val="dk1"/>
                </a:solidFill>
              </a:rPr>
              <a:t>Security professionals and ethical hackers use Nmap to: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zh-CN" sz="1900">
                <a:solidFill>
                  <a:schemeClr val="dk1"/>
                </a:solidFill>
              </a:rPr>
              <a:t>Check for </a:t>
            </a:r>
            <a:r>
              <a:rPr b="1" lang="zh-CN" sz="1900">
                <a:solidFill>
                  <a:schemeClr val="dk1"/>
                </a:solidFill>
              </a:rPr>
              <a:t>unintended exposed services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zh-CN" sz="1900">
                <a:solidFill>
                  <a:schemeClr val="dk1"/>
                </a:solidFill>
              </a:rPr>
              <a:t>Find </a:t>
            </a:r>
            <a:r>
              <a:rPr b="1" lang="zh-CN" sz="1900">
                <a:solidFill>
                  <a:schemeClr val="dk1"/>
                </a:solidFill>
              </a:rPr>
              <a:t>vulnerable open ports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zh-CN" sz="1900">
                <a:solidFill>
                  <a:schemeClr val="dk1"/>
                </a:solidFill>
              </a:rPr>
              <a:t>Perform </a:t>
            </a:r>
            <a:r>
              <a:rPr b="1" lang="zh-CN" sz="1900">
                <a:solidFill>
                  <a:schemeClr val="dk1"/>
                </a:solidFill>
              </a:rPr>
              <a:t>preliminary reconnaissance</a:t>
            </a:r>
            <a:r>
              <a:rPr lang="zh-CN" sz="1900">
                <a:solidFill>
                  <a:schemeClr val="dk1"/>
                </a:solidFill>
              </a:rPr>
              <a:t> in penetration testing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Misconfigured or forgotten services can be exploited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900">
                <a:solidFill>
                  <a:schemeClr val="dk1"/>
                </a:solidFill>
              </a:rPr>
              <a:t>          Nmap helps detect them before attackers do.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471488" y="205383"/>
            <a:ext cx="5915025" cy="745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zh-CN" sz="3500"/>
              <a:t>Scan Using </a:t>
            </a:r>
            <a:r>
              <a:rPr b="1" lang="zh-CN" sz="3500">
                <a:highlight>
                  <a:srgbClr val="FFFF00"/>
                </a:highlight>
              </a:rPr>
              <a:t>Nmap</a:t>
            </a:r>
            <a:endParaRPr b="1" sz="3500">
              <a:highlight>
                <a:srgbClr val="FFFF00"/>
              </a:highlight>
            </a:endParaRPr>
          </a:p>
        </p:txBody>
      </p:sp>
      <p:pic>
        <p:nvPicPr>
          <p:cNvPr id="222" name="Google Shape;22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9" y="1382468"/>
            <a:ext cx="7712161" cy="195681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/>
          <p:nvPr/>
        </p:nvSpPr>
        <p:spPr>
          <a:xfrm>
            <a:off x="556054" y="2270554"/>
            <a:ext cx="2687595" cy="778476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3243649" y="3781168"/>
            <a:ext cx="5681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r>
              <a:rPr b="0" i="0" lang="zh-C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This uses the </a:t>
            </a:r>
            <a:r>
              <a:rPr b="0" i="0" lang="zh-CN" sz="19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Nmap</a:t>
            </a:r>
            <a:r>
              <a:rPr b="0" i="0" lang="zh-C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tool to scan the target server (44.204.74.240) to detect which ports are open and what services are running.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35"/>
          <p:cNvCxnSpPr>
            <a:stCxn id="223" idx="1"/>
            <a:endCxn id="224" idx="1"/>
          </p:cNvCxnSpPr>
          <p:nvPr/>
        </p:nvCxnSpPr>
        <p:spPr>
          <a:xfrm>
            <a:off x="556054" y="2659792"/>
            <a:ext cx="2687700" cy="1594500"/>
          </a:xfrm>
          <a:prstGeom prst="bentConnector3">
            <a:avLst>
              <a:gd fmla="val -8860" name="adj1"/>
            </a:avLst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471503" y="205375"/>
            <a:ext cx="7515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zh-CN" sz="3500"/>
              <a:t>Use </a:t>
            </a:r>
            <a:r>
              <a:rPr b="1" lang="zh-CN" sz="3500">
                <a:highlight>
                  <a:srgbClr val="FFFF00"/>
                </a:highlight>
              </a:rPr>
              <a:t>L</a:t>
            </a:r>
            <a:r>
              <a:rPr b="1" lang="zh-CN" sz="3500">
                <a:highlight>
                  <a:srgbClr val="FFFF00"/>
                </a:highlight>
              </a:rPr>
              <a:t>ynis</a:t>
            </a:r>
            <a:r>
              <a:rPr b="1" lang="zh-CN" sz="3500"/>
              <a:t> to audit the system</a:t>
            </a:r>
            <a:endParaRPr b="1" sz="3500"/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16"/>
            <a:ext cx="57340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628650" y="2149650"/>
            <a:ext cx="1644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sudo apt install lynis -y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sudo lynis audit system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2592600" y="2149650"/>
            <a:ext cx="61332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chemeClr val="dk1"/>
                </a:solidFill>
              </a:rPr>
              <a:t> </a:t>
            </a:r>
            <a:r>
              <a:rPr b="1" lang="zh-CN" sz="1500">
                <a:solidFill>
                  <a:schemeClr val="dk1"/>
                </a:solidFill>
              </a:rPr>
              <a:t>Purpose</a:t>
            </a:r>
            <a:r>
              <a:rPr lang="zh-CN" sz="1500">
                <a:solidFill>
                  <a:schemeClr val="dk1"/>
                </a:solidFill>
              </a:rPr>
              <a:t>: This uses the </a:t>
            </a:r>
            <a:r>
              <a:rPr lang="zh-CN" sz="1500">
                <a:solidFill>
                  <a:schemeClr val="dk1"/>
                </a:solidFill>
                <a:highlight>
                  <a:srgbClr val="FFFF00"/>
                </a:highlight>
              </a:rPr>
              <a:t>lynis</a:t>
            </a:r>
            <a:r>
              <a:rPr lang="zh-CN" sz="1500">
                <a:solidFill>
                  <a:schemeClr val="dk1"/>
                </a:solidFill>
              </a:rPr>
              <a:t> security auditing tool to analyze the system for potential vulnerabilities or misconfigurations.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 It checks the system’s: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CN" sz="1500">
                <a:solidFill>
                  <a:schemeClr val="dk1"/>
                </a:solidFill>
              </a:rPr>
              <a:t>Installed packages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CN" sz="1500">
                <a:solidFill>
                  <a:schemeClr val="dk1"/>
                </a:solidFill>
              </a:rPr>
              <a:t>Firewall configuration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CN" sz="1500">
                <a:solidFill>
                  <a:schemeClr val="dk1"/>
                </a:solidFill>
              </a:rPr>
              <a:t>Security settings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CN" sz="1500">
                <a:solidFill>
                  <a:schemeClr val="dk1"/>
                </a:solidFill>
              </a:rPr>
              <a:t>Kernel options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CN" sz="1500">
                <a:solidFill>
                  <a:schemeClr val="dk1"/>
                </a:solidFill>
              </a:rPr>
              <a:t>File permissions, and more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1357575" y="821125"/>
            <a:ext cx="2036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chemeClr val="dk1"/>
                </a:solidFill>
              </a:rPr>
              <a:t>security auditing tool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500"/>
              <a:t>Lynis Result</a:t>
            </a:r>
            <a:endParaRPr b="1" sz="3500"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2" y="1489262"/>
            <a:ext cx="6435169" cy="277659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/>
          <p:nvPr/>
        </p:nvSpPr>
        <p:spPr>
          <a:xfrm>
            <a:off x="628652" y="1627188"/>
            <a:ext cx="2936100" cy="722100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471505" y="205375"/>
            <a:ext cx="8226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zh-CN" sz="3500"/>
              <a:t>Log the vulnerabilities and analyze severity</a:t>
            </a:r>
            <a:endParaRPr sz="3500"/>
          </a:p>
        </p:txBody>
      </p:sp>
      <p:pic>
        <p:nvPicPr>
          <p:cNvPr id="247" name="Google Shape;24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9" y="1457067"/>
            <a:ext cx="4034668" cy="11146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" name="Google Shape;248;p38"/>
          <p:cNvGraphicFramePr/>
          <p:nvPr/>
        </p:nvGraphicFramePr>
        <p:xfrm>
          <a:off x="4738645" y="15972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{D190998F-41CA-437F-9098-12052FF77562}</a:tableStyleId>
              </a:tblPr>
              <a:tblGrid>
                <a:gridCol w="2031975"/>
                <a:gridCol w="2031975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400" u="none" cap="none" strike="noStrike"/>
                        <a:t>vulnerabilities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/>
                        <a:t>Severity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/>
                        <a:t>PKGS-7392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/>
                        <a:t>⭕️HIGH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/>
                        <a:t>FIRE-4512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/>
                        <a:t>⚠️Medium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249" name="Google Shape;249;p38"/>
          <p:cNvSpPr txBox="1"/>
          <p:nvPr/>
        </p:nvSpPr>
        <p:spPr>
          <a:xfrm>
            <a:off x="628650" y="3077650"/>
            <a:ext cx="67977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highlight>
                  <a:schemeClr val="lt1"/>
                </a:highlight>
              </a:rPr>
              <a:t>Recommendations: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u="sng">
                <a:solidFill>
                  <a:schemeClr val="dk1"/>
                </a:solidFill>
                <a:highlight>
                  <a:schemeClr val="lt1"/>
                </a:highlight>
              </a:rPr>
              <a:t>Critical:</a:t>
            </a:r>
            <a:r>
              <a:rPr lang="zh-CN" sz="1700">
                <a:solidFill>
                  <a:schemeClr val="dk1"/>
                </a:solidFill>
                <a:highlight>
                  <a:schemeClr val="lt1"/>
                </a:highlight>
              </a:rPr>
              <a:t> System release is outdated.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u="sng">
                <a:solidFill>
                  <a:schemeClr val="dk1"/>
                </a:solidFill>
              </a:rPr>
              <a:t>Firewall: </a:t>
            </a:r>
            <a:r>
              <a:rPr lang="zh-CN" sz="1700">
                <a:solidFill>
                  <a:schemeClr val="dk1"/>
                </a:solidFill>
              </a:rPr>
              <a:t>No firewall rules are active despite the iptables module being loaded. This exposes the server to unnecessary risk.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Use Cloud-Native Tools to Verify Risks &amp; Remediate Key Vulnerabiloties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274333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</a:pPr>
            <a:r>
              <a:rPr b="1" lang="zh-CN"/>
              <a:t>Set up a cloud-hosted web by AWS EC2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68750" y="1083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zh-CN"/>
              <a:t>Cloud Setup - Step 1 </a:t>
            </a:r>
            <a:r>
              <a:rPr lang="zh-CN"/>
              <a:t>L</a:t>
            </a:r>
            <a:r>
              <a:rPr lang="zh-CN"/>
              <a:t>aunch EC2 instance</a:t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535500" y="1014500"/>
            <a:ext cx="7753200" cy="2532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7200">
                <a:solidFill>
                  <a:schemeClr val="dk1"/>
                </a:solidFill>
              </a:rPr>
              <a:t>Cloud Provider:</a:t>
            </a:r>
            <a:r>
              <a:rPr lang="zh-CN" sz="7200">
                <a:solidFill>
                  <a:schemeClr val="dk1"/>
                </a:solidFill>
              </a:rPr>
              <a:t> Amazon Web Services (AWS)</a:t>
            </a:r>
            <a:endParaRPr sz="7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7200">
                <a:solidFill>
                  <a:schemeClr val="dk1"/>
                </a:solidFill>
              </a:rPr>
              <a:t>To get started, launch an Amazon </a:t>
            </a:r>
            <a:r>
              <a:rPr b="1" lang="zh-CN" sz="7200">
                <a:solidFill>
                  <a:schemeClr val="dk1"/>
                </a:solidFill>
              </a:rPr>
              <a:t>EC2 instance</a:t>
            </a:r>
            <a:r>
              <a:rPr lang="zh-CN" sz="7200">
                <a:solidFill>
                  <a:schemeClr val="dk1"/>
                </a:solidFill>
              </a:rPr>
              <a:t>, which is a virtual server in the cloud.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7200">
                <a:solidFill>
                  <a:schemeClr val="dk1"/>
                </a:solidFill>
              </a:rPr>
              <a:t>Instance Name: </a:t>
            </a:r>
            <a:r>
              <a:rPr lang="zh-CN" sz="7200">
                <a:solidFill>
                  <a:schemeClr val="dk1"/>
                </a:solidFill>
              </a:rPr>
              <a:t>FlaskSecurityDemo</a:t>
            </a:r>
            <a:endParaRPr sz="7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7200">
                <a:solidFill>
                  <a:schemeClr val="dk1"/>
                </a:solidFill>
              </a:rPr>
              <a:t>Instance Type:</a:t>
            </a:r>
            <a:r>
              <a:rPr lang="zh-CN" sz="7200">
                <a:solidFill>
                  <a:schemeClr val="dk1"/>
                </a:solidFill>
              </a:rPr>
              <a:t> t2.micro (Free Vitrual Server)</a:t>
            </a:r>
            <a:endParaRPr sz="7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50"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50" y="3777825"/>
            <a:ext cx="5778575" cy="12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 title="截屏2025-07-26 上午9.56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450" y="2571748"/>
            <a:ext cx="3542850" cy="15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5301450" y="2837785"/>
            <a:ext cx="1414800" cy="4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684500" y="4231725"/>
            <a:ext cx="1219200" cy="61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106425" y="1676650"/>
            <a:ext cx="4619100" cy="301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2100">
                <a:solidFill>
                  <a:schemeClr val="dk1"/>
                </a:solidFill>
                <a:highlight>
                  <a:schemeClr val="lt1"/>
                </a:highlight>
              </a:rPr>
              <a:t>An Amazon Machine Image (AMI) contains the operating system, application server, and applications for instance.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  <a:highlight>
                  <a:schemeClr val="lt1"/>
                </a:highlight>
              </a:rPr>
              <a:t>AMI</a:t>
            </a:r>
            <a:r>
              <a:rPr lang="zh-CN" sz="21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zh-CN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Ubuntu Server 22.04 LTS (64-bit x86)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628650" y="2695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zh-CN"/>
              <a:t>Cloud Setup - Step 2 </a:t>
            </a:r>
            <a:r>
              <a:rPr lang="zh-CN"/>
              <a:t>Amazon Machine Image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525" y="1676650"/>
            <a:ext cx="4224850" cy="26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4796450" y="2571750"/>
            <a:ext cx="1848600" cy="28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zh-CN"/>
              <a:t>Cloud Setup - Step 3 </a:t>
            </a:r>
            <a:r>
              <a:rPr lang="zh-CN"/>
              <a:t>Network settings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00" y="911450"/>
            <a:ext cx="6393500" cy="40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4631125" y="2536175"/>
            <a:ext cx="4662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Purpose: </a:t>
            </a:r>
            <a:r>
              <a:rPr lang="zh-CN" sz="1800">
                <a:solidFill>
                  <a:schemeClr val="dk1"/>
                </a:solidFill>
              </a:rPr>
              <a:t>EC2 instances can be accessed directly in the browser.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2471250" y="2873275"/>
            <a:ext cx="2160000" cy="130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378375" y="2636775"/>
            <a:ext cx="2092800" cy="42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18325" y="2571750"/>
            <a:ext cx="8280600" cy="99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F</a:t>
            </a:r>
            <a:r>
              <a:rPr lang="zh-CN">
                <a:solidFill>
                  <a:schemeClr val="dk1"/>
                </a:solidFill>
              </a:rPr>
              <a:t>or the firewall (security groups), we defined three inbound rules to control.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31637" l="0" r="2419" t="0"/>
          <a:stretch/>
        </p:blipFill>
        <p:spPr>
          <a:xfrm>
            <a:off x="177450" y="283800"/>
            <a:ext cx="3821025" cy="2116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" name="Google Shape;105;p20"/>
          <p:cNvGraphicFramePr/>
          <p:nvPr/>
        </p:nvGraphicFramePr>
        <p:xfrm>
          <a:off x="118325" y="308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{6FE6C3FA-F7DF-4A53-8232-DB38821B218C}</a:tableStyleId>
              </a:tblPr>
              <a:tblGrid>
                <a:gridCol w="604325"/>
                <a:gridCol w="1265325"/>
                <a:gridCol w="1176600"/>
                <a:gridCol w="1042275"/>
                <a:gridCol w="4969000"/>
              </a:tblGrid>
              <a:tr h="48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Rule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Type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Port Range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S</a:t>
                      </a:r>
                      <a:r>
                        <a:rPr b="1" lang="zh-CN"/>
                        <a:t>ource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P</a:t>
                      </a:r>
                      <a:r>
                        <a:rPr b="1" lang="zh-CN"/>
                        <a:t>urpose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SSH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</a:t>
                      </a:r>
                      <a:r>
                        <a:rPr lang="zh-CN"/>
                        <a:t>nywhere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Allow remote login to the EC2 instance using SSH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HTTP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</a:t>
                      </a:r>
                      <a:r>
                        <a:rPr lang="zh-CN"/>
                        <a:t>nywhere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Allow access to the default web page of the web application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Custom TCP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</a:t>
                      </a:r>
                      <a:r>
                        <a:rPr lang="zh-CN"/>
                        <a:t>nywhere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Allow access to the Flask application default port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67313"/>
          <a:stretch/>
        </p:blipFill>
        <p:spPr>
          <a:xfrm>
            <a:off x="4208100" y="715400"/>
            <a:ext cx="4849425" cy="12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628650" y="2482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zh-CN"/>
              <a:t>Cloud Setup - Step 4 </a:t>
            </a:r>
            <a:r>
              <a:rPr lang="zh-CN"/>
              <a:t>Launch and </a:t>
            </a:r>
            <a:r>
              <a:rPr lang="zh-CN"/>
              <a:t>Summary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075" y="1374888"/>
            <a:ext cx="573405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75" y="1178475"/>
            <a:ext cx="2370175" cy="366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2589475" y="2707725"/>
            <a:ext cx="663900" cy="189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1584425" y="4268525"/>
            <a:ext cx="875100" cy="26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5236775" y="1725000"/>
            <a:ext cx="1396500" cy="26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628650" y="2620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U</a:t>
            </a:r>
            <a:r>
              <a:rPr b="1" lang="zh-CN"/>
              <a:t>pdate &amp; Install Python 3</a:t>
            </a:r>
            <a:endParaRPr b="1"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569450" y="1359375"/>
            <a:ext cx="6477600" cy="7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S</a:t>
            </a:r>
            <a:r>
              <a:rPr lang="zh-CN">
                <a:solidFill>
                  <a:schemeClr val="dk1"/>
                </a:solidFill>
              </a:rPr>
              <a:t>tep 1: Update the list of available packages.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>
                <a:solidFill>
                  <a:schemeClr val="dk1"/>
                </a:solidFill>
              </a:rPr>
              <a:t>            Prepare the system for installing the latest software.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87031" l="0" r="42472" t="0"/>
          <a:stretch/>
        </p:blipFill>
        <p:spPr>
          <a:xfrm>
            <a:off x="569525" y="2228750"/>
            <a:ext cx="5916006" cy="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b="58851" l="0" r="0" t="0"/>
          <a:stretch/>
        </p:blipFill>
        <p:spPr>
          <a:xfrm>
            <a:off x="574775" y="3873375"/>
            <a:ext cx="5734050" cy="9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628650" y="3004000"/>
            <a:ext cx="5945700" cy="7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Step 2: Install pip for Python 3.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>
                <a:solidFill>
                  <a:schemeClr val="dk1"/>
                </a:solidFill>
              </a:rPr>
              <a:t>            T</a:t>
            </a:r>
            <a:r>
              <a:rPr lang="zh-CN">
                <a:solidFill>
                  <a:schemeClr val="dk1"/>
                </a:solidFill>
              </a:rPr>
              <a:t>o enable to use</a:t>
            </a:r>
            <a:r>
              <a:rPr lang="zh-CN">
                <a:solidFill>
                  <a:schemeClr val="dk1"/>
                </a:solidFill>
              </a:rPr>
              <a:t> Python packages like Flask.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1939150" y="2204125"/>
            <a:ext cx="1454400" cy="13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2150675" y="3873375"/>
            <a:ext cx="2508000" cy="13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